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54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8AC381-BD1B-4180-B288-411756FD2EE5}" type="datetimeFigureOut">
              <a:rPr lang="fr-FR" smtClean="0"/>
              <a:pPr/>
              <a:t>20/01/2014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911FB4-D82B-47FF-8D3B-462AF6CB618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AC381-BD1B-4180-B288-411756FD2EE5}" type="datetimeFigureOut">
              <a:rPr lang="fr-FR" smtClean="0"/>
              <a:pPr/>
              <a:t>20/01/2014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11FB4-D82B-47FF-8D3B-462AF6CB618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42919"/>
            <a:ext cx="7772400" cy="1714511"/>
          </a:xfrm>
        </p:spPr>
        <p:txBody>
          <a:bodyPr>
            <a:normAutofit/>
          </a:bodyPr>
          <a:lstStyle/>
          <a:p>
            <a:r>
              <a:rPr lang="fr-FR" sz="4000" u="sng" dirty="0" smtClean="0">
                <a:solidFill>
                  <a:srgbClr val="FF0000"/>
                </a:solidFill>
              </a:rPr>
              <a:t>Histoire des arts</a:t>
            </a:r>
            <a:br>
              <a:rPr lang="fr-FR" sz="4000" u="sng" dirty="0" smtClean="0">
                <a:solidFill>
                  <a:srgbClr val="FF0000"/>
                </a:solidFill>
              </a:rPr>
            </a:br>
            <a:r>
              <a:rPr lang="fr-FR" sz="4000" u="sng" dirty="0" smtClean="0">
                <a:solidFill>
                  <a:srgbClr val="FF0000"/>
                </a:solidFill>
              </a:rPr>
              <a:t>La Vague (Livre/Film)</a:t>
            </a:r>
            <a:endParaRPr lang="fr-FR" sz="4000" u="sng" dirty="0">
              <a:solidFill>
                <a:srgbClr val="FF0000"/>
              </a:solidFill>
            </a:endParaRPr>
          </a:p>
        </p:txBody>
      </p:sp>
      <p:sp>
        <p:nvSpPr>
          <p:cNvPr id="3" name="Sous-titre 2"/>
          <p:cNvSpPr>
            <a:spLocks noGrp="1"/>
          </p:cNvSpPr>
          <p:nvPr>
            <p:ph type="subTitle" idx="1"/>
          </p:nvPr>
        </p:nvSpPr>
        <p:spPr>
          <a:xfrm>
            <a:off x="714348" y="2357430"/>
            <a:ext cx="7858180" cy="3857652"/>
          </a:xfrm>
        </p:spPr>
        <p:txBody>
          <a:bodyPr>
            <a:normAutofit fontScale="85000" lnSpcReduction="10000"/>
          </a:bodyPr>
          <a:lstStyle/>
          <a:p>
            <a:r>
              <a:rPr lang="fr-FR" u="sng" dirty="0" smtClean="0">
                <a:solidFill>
                  <a:schemeClr val="tx1"/>
                </a:solidFill>
              </a:rPr>
              <a:t>Introduction: </a:t>
            </a:r>
          </a:p>
          <a:p>
            <a:r>
              <a:rPr lang="fr-FR" u="sng" dirty="0">
                <a:solidFill>
                  <a:schemeClr val="tx1"/>
                </a:solidFill>
              </a:rPr>
              <a:t>-</a:t>
            </a:r>
            <a:r>
              <a:rPr lang="fr-FR" u="sng" dirty="0" smtClean="0">
                <a:solidFill>
                  <a:schemeClr val="tx1"/>
                </a:solidFill>
              </a:rPr>
              <a:t>Le cinéaste </a:t>
            </a:r>
            <a:r>
              <a:rPr lang="fr-FR" dirty="0" smtClean="0">
                <a:solidFill>
                  <a:schemeClr val="tx1"/>
                </a:solidFill>
              </a:rPr>
              <a:t>du film « La Vague » se nomme Dennis </a:t>
            </a:r>
            <a:r>
              <a:rPr lang="fr-FR" dirty="0" err="1" smtClean="0">
                <a:solidFill>
                  <a:schemeClr val="tx1"/>
                </a:solidFill>
              </a:rPr>
              <a:t>Gansel</a:t>
            </a:r>
            <a:r>
              <a:rPr lang="fr-FR" dirty="0" smtClean="0">
                <a:solidFill>
                  <a:schemeClr val="tx1"/>
                </a:solidFill>
              </a:rPr>
              <a:t>. Il est acteur, scénariste et aussi réalisateur.</a:t>
            </a:r>
          </a:p>
          <a:p>
            <a:r>
              <a:rPr lang="fr-FR" u="sng" dirty="0" smtClean="0">
                <a:solidFill>
                  <a:schemeClr val="tx1"/>
                </a:solidFill>
              </a:rPr>
              <a:t>Le romancier </a:t>
            </a:r>
            <a:r>
              <a:rPr lang="fr-FR" dirty="0" smtClean="0">
                <a:solidFill>
                  <a:schemeClr val="tx1"/>
                </a:solidFill>
              </a:rPr>
              <a:t>du livre « La Vague » se nomme Todd </a:t>
            </a:r>
            <a:r>
              <a:rPr lang="fr-FR" dirty="0" err="1" smtClean="0">
                <a:solidFill>
                  <a:schemeClr val="tx1"/>
                </a:solidFill>
              </a:rPr>
              <a:t>Strasser</a:t>
            </a:r>
            <a:r>
              <a:rPr lang="fr-FR" dirty="0" smtClean="0">
                <a:solidFill>
                  <a:schemeClr val="tx1"/>
                </a:solidFill>
              </a:rPr>
              <a:t>.</a:t>
            </a:r>
          </a:p>
          <a:p>
            <a:r>
              <a:rPr lang="fr-FR" u="sng" dirty="0" smtClean="0">
                <a:solidFill>
                  <a:schemeClr val="tx1"/>
                </a:solidFill>
              </a:rPr>
              <a:t>Le titre </a:t>
            </a:r>
            <a:r>
              <a:rPr lang="fr-FR" dirty="0" smtClean="0">
                <a:solidFill>
                  <a:schemeClr val="tx1"/>
                </a:solidFill>
              </a:rPr>
              <a:t>de ce livre est basé sur une expérience réelle exercer par un professeur d’histoire dans un lycée de Californie qui est surnommé « La Vague ».</a:t>
            </a:r>
          </a:p>
          <a:p>
            <a:r>
              <a:rPr lang="fr-FR" dirty="0" smtClean="0">
                <a:solidFill>
                  <a:schemeClr val="tx1"/>
                </a:solidFill>
              </a:rPr>
              <a:t>C’est un mouvement expérimental du régime Nazi.</a:t>
            </a:r>
          </a:p>
          <a:p>
            <a:endParaRPr lang="fr-FR" dirty="0">
              <a:solidFill>
                <a:schemeClr val="tx1"/>
              </a:solidFill>
            </a:endParaRPr>
          </a:p>
        </p:txBody>
      </p:sp>
      <p:pic>
        <p:nvPicPr>
          <p:cNvPr id="1028" name="Picture 4" descr="E:\Photo0217.jpg"/>
          <p:cNvPicPr>
            <a:picLocks noChangeAspect="1" noChangeArrowheads="1"/>
          </p:cNvPicPr>
          <p:nvPr/>
        </p:nvPicPr>
        <p:blipFill>
          <a:blip r:embed="rId2"/>
          <a:stretch>
            <a:fillRect/>
          </a:stretch>
        </p:blipFill>
        <p:spPr bwMode="auto">
          <a:xfrm>
            <a:off x="500034" y="500042"/>
            <a:ext cx="1639260" cy="221457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74638"/>
            <a:ext cx="8286808" cy="1296974"/>
          </a:xfrm>
        </p:spPr>
        <p:txBody>
          <a:bodyPr>
            <a:normAutofit/>
          </a:bodyPr>
          <a:lstStyle/>
          <a:p>
            <a:r>
              <a:rPr lang="fr-FR" sz="2800" u="sng" dirty="0" smtClean="0">
                <a:solidFill>
                  <a:srgbClr val="FF0000"/>
                </a:solidFill>
                <a:latin typeface="Baskerville Old Face" pitchFamily="18" charset="0"/>
              </a:rPr>
              <a:t>EXPOSE</a:t>
            </a:r>
            <a:br>
              <a:rPr lang="fr-FR" sz="2800" u="sng" dirty="0" smtClean="0">
                <a:solidFill>
                  <a:srgbClr val="FF0000"/>
                </a:solidFill>
                <a:latin typeface="Baskerville Old Face" pitchFamily="18" charset="0"/>
              </a:rPr>
            </a:br>
            <a:r>
              <a:rPr lang="fr-FR" sz="2800" u="sng" dirty="0" smtClean="0">
                <a:solidFill>
                  <a:srgbClr val="FF0000"/>
                </a:solidFill>
                <a:latin typeface="Baskerville Old Face" pitchFamily="18" charset="0"/>
              </a:rPr>
              <a:t>Comparaison avec le livre (ressemblances/différences )</a:t>
            </a:r>
            <a:endParaRPr lang="fr-FR" sz="2800" u="sng" dirty="0">
              <a:solidFill>
                <a:srgbClr val="FF0000"/>
              </a:solidFill>
              <a:latin typeface="Baskerville Old Face" pitchFamily="18" charset="0"/>
            </a:endParaRPr>
          </a:p>
        </p:txBody>
      </p:sp>
      <p:sp>
        <p:nvSpPr>
          <p:cNvPr id="3" name="Espace réservé du contenu 2"/>
          <p:cNvSpPr>
            <a:spLocks noGrp="1"/>
          </p:cNvSpPr>
          <p:nvPr>
            <p:ph idx="1"/>
          </p:nvPr>
        </p:nvSpPr>
        <p:spPr>
          <a:xfrm>
            <a:off x="285720" y="1428736"/>
            <a:ext cx="8329642" cy="5286412"/>
          </a:xfrm>
        </p:spPr>
        <p:txBody>
          <a:bodyPr>
            <a:noAutofit/>
          </a:bodyPr>
          <a:lstStyle/>
          <a:p>
            <a:pPr>
              <a:buNone/>
            </a:pPr>
            <a:r>
              <a:rPr lang="fr-FR" sz="2400" u="sng" dirty="0" smtClean="0">
                <a:solidFill>
                  <a:schemeClr val="accent4"/>
                </a:solidFill>
                <a:latin typeface="Andalus" pitchFamily="18" charset="-78"/>
                <a:cs typeface="Andalus" pitchFamily="18" charset="-78"/>
              </a:rPr>
              <a:t>Les personnages principaux sont:</a:t>
            </a:r>
          </a:p>
          <a:p>
            <a:pPr>
              <a:buNone/>
            </a:pPr>
            <a:r>
              <a:rPr lang="fr-FR" sz="2400" dirty="0" smtClean="0">
                <a:solidFill>
                  <a:srgbClr val="0070C0"/>
                </a:solidFill>
                <a:latin typeface="Andalus" pitchFamily="18" charset="-78"/>
                <a:cs typeface="Andalus" pitchFamily="18" charset="-78"/>
              </a:rPr>
              <a:t>    </a:t>
            </a:r>
            <a:r>
              <a:rPr lang="fr-FR" sz="2400" u="sng" dirty="0" smtClean="0">
                <a:solidFill>
                  <a:srgbClr val="0070C0"/>
                </a:solidFill>
                <a:latin typeface="Andalus" pitchFamily="18" charset="-78"/>
                <a:cs typeface="Andalus" pitchFamily="18" charset="-78"/>
              </a:rPr>
              <a:t>Ben Ross</a:t>
            </a:r>
            <a:r>
              <a:rPr lang="fr-FR" sz="2400" dirty="0" smtClean="0">
                <a:solidFill>
                  <a:srgbClr val="0070C0"/>
                </a:solidFill>
                <a:latin typeface="Andalus" pitchFamily="18" charset="-78"/>
                <a:cs typeface="Andalus" pitchFamily="18" charset="-78"/>
              </a:rPr>
              <a:t>: Charismatique, créative, énergique et enthousiasme.</a:t>
            </a:r>
          </a:p>
          <a:p>
            <a:pPr>
              <a:buNone/>
            </a:pPr>
            <a:r>
              <a:rPr lang="fr-FR" sz="2400" dirty="0">
                <a:solidFill>
                  <a:srgbClr val="0070C0"/>
                </a:solidFill>
                <a:latin typeface="Andalus" pitchFamily="18" charset="-78"/>
                <a:cs typeface="Andalus" pitchFamily="18" charset="-78"/>
              </a:rPr>
              <a:t> </a:t>
            </a:r>
            <a:r>
              <a:rPr lang="fr-FR" sz="2400" dirty="0" smtClean="0">
                <a:solidFill>
                  <a:srgbClr val="0070C0"/>
                </a:solidFill>
                <a:latin typeface="Andalus" pitchFamily="18" charset="-78"/>
                <a:cs typeface="Andalus" pitchFamily="18" charset="-78"/>
              </a:rPr>
              <a:t>   </a:t>
            </a:r>
            <a:r>
              <a:rPr lang="fr-FR" sz="2400" u="sng" dirty="0" smtClean="0">
                <a:solidFill>
                  <a:srgbClr val="0070C0"/>
                </a:solidFill>
                <a:latin typeface="Andalus" pitchFamily="18" charset="-78"/>
                <a:cs typeface="Andalus" pitchFamily="18" charset="-78"/>
              </a:rPr>
              <a:t>Laurie </a:t>
            </a:r>
            <a:r>
              <a:rPr lang="fr-FR" sz="2400" u="sng" dirty="0" err="1" smtClean="0">
                <a:solidFill>
                  <a:srgbClr val="0070C0"/>
                </a:solidFill>
                <a:latin typeface="Andalus" pitchFamily="18" charset="-78"/>
                <a:cs typeface="Andalus" pitchFamily="18" charset="-78"/>
              </a:rPr>
              <a:t>Saunders</a:t>
            </a:r>
            <a:r>
              <a:rPr lang="fr-FR" sz="2400" dirty="0" smtClean="0">
                <a:solidFill>
                  <a:srgbClr val="0070C0"/>
                </a:solidFill>
                <a:latin typeface="Andalus" pitchFamily="18" charset="-78"/>
                <a:cs typeface="Andalus" pitchFamily="18" charset="-78"/>
              </a:rPr>
              <a:t>: Cheveux châtains coupés court, souriante.</a:t>
            </a:r>
          </a:p>
          <a:p>
            <a:pPr>
              <a:buNone/>
            </a:pPr>
            <a:r>
              <a:rPr lang="fr-FR" sz="2400" dirty="0">
                <a:solidFill>
                  <a:srgbClr val="0070C0"/>
                </a:solidFill>
                <a:latin typeface="Andalus" pitchFamily="18" charset="-78"/>
                <a:cs typeface="Andalus" pitchFamily="18" charset="-78"/>
              </a:rPr>
              <a:t> </a:t>
            </a:r>
            <a:r>
              <a:rPr lang="fr-FR" sz="2400" dirty="0" smtClean="0">
                <a:solidFill>
                  <a:srgbClr val="0070C0"/>
                </a:solidFill>
                <a:latin typeface="Andalus" pitchFamily="18" charset="-78"/>
                <a:cs typeface="Andalus" pitchFamily="18" charset="-78"/>
              </a:rPr>
              <a:t>   </a:t>
            </a:r>
            <a:r>
              <a:rPr lang="fr-FR" sz="2400" u="sng" dirty="0" smtClean="0">
                <a:solidFill>
                  <a:srgbClr val="0070C0"/>
                </a:solidFill>
                <a:latin typeface="Andalus" pitchFamily="18" charset="-78"/>
                <a:cs typeface="Andalus" pitchFamily="18" charset="-78"/>
              </a:rPr>
              <a:t>David Collins: </a:t>
            </a:r>
            <a:r>
              <a:rPr lang="fr-FR" sz="2400" dirty="0" smtClean="0">
                <a:solidFill>
                  <a:srgbClr val="0070C0"/>
                </a:solidFill>
                <a:latin typeface="Andalus" pitchFamily="18" charset="-78"/>
                <a:cs typeface="Andalus" pitchFamily="18" charset="-78"/>
              </a:rPr>
              <a:t>Grand, joli garçon, footballeur.</a:t>
            </a:r>
          </a:p>
          <a:p>
            <a:pPr>
              <a:buNone/>
            </a:pPr>
            <a:r>
              <a:rPr lang="fr-FR" sz="2400" dirty="0">
                <a:solidFill>
                  <a:srgbClr val="0070C0"/>
                </a:solidFill>
                <a:latin typeface="Andalus" pitchFamily="18" charset="-78"/>
                <a:cs typeface="Andalus" pitchFamily="18" charset="-78"/>
              </a:rPr>
              <a:t> </a:t>
            </a:r>
            <a:r>
              <a:rPr lang="fr-FR" sz="2400" dirty="0" smtClean="0">
                <a:solidFill>
                  <a:srgbClr val="0070C0"/>
                </a:solidFill>
                <a:latin typeface="Andalus" pitchFamily="18" charset="-78"/>
                <a:cs typeface="Andalus" pitchFamily="18" charset="-78"/>
              </a:rPr>
              <a:t>   </a:t>
            </a:r>
            <a:r>
              <a:rPr lang="fr-FR" sz="2400" u="sng" dirty="0" smtClean="0">
                <a:solidFill>
                  <a:srgbClr val="0070C0"/>
                </a:solidFill>
                <a:latin typeface="Andalus" pitchFamily="18" charset="-78"/>
                <a:cs typeface="Andalus" pitchFamily="18" charset="-78"/>
              </a:rPr>
              <a:t>Robert Billings: </a:t>
            </a:r>
            <a:r>
              <a:rPr lang="fr-FR" sz="2400" dirty="0" smtClean="0">
                <a:solidFill>
                  <a:srgbClr val="0070C0"/>
                </a:solidFill>
                <a:latin typeface="Andalus" pitchFamily="18" charset="-78"/>
                <a:cs typeface="Andalus" pitchFamily="18" charset="-78"/>
              </a:rPr>
              <a:t>Cheveux en bataille, pans de chemise dépassant de son pantalon.</a:t>
            </a:r>
          </a:p>
          <a:p>
            <a:pPr>
              <a:buNone/>
            </a:pPr>
            <a:r>
              <a:rPr lang="fr-FR" sz="2400" u="sng" dirty="0" smtClean="0">
                <a:solidFill>
                  <a:schemeClr val="accent4"/>
                </a:solidFill>
                <a:latin typeface="Andalus" pitchFamily="18" charset="-78"/>
                <a:cs typeface="Andalus" pitchFamily="18" charset="-78"/>
              </a:rPr>
              <a:t>Le rapport avec art rupture et continuité</a:t>
            </a:r>
            <a:r>
              <a:rPr lang="fr-FR" sz="2400" u="sng" dirty="0" smtClean="0">
                <a:solidFill>
                  <a:srgbClr val="0070C0"/>
                </a:solidFill>
                <a:latin typeface="Andalus" pitchFamily="18" charset="-78"/>
                <a:cs typeface="Andalus" pitchFamily="18" charset="-78"/>
              </a:rPr>
              <a:t>:</a:t>
            </a:r>
          </a:p>
          <a:p>
            <a:pPr>
              <a:buNone/>
            </a:pPr>
            <a:r>
              <a:rPr lang="fr-FR" sz="2400" dirty="0" smtClean="0">
                <a:solidFill>
                  <a:srgbClr val="0070C0"/>
                </a:solidFill>
                <a:latin typeface="Andalus" pitchFamily="18" charset="-78"/>
                <a:cs typeface="Andalus" pitchFamily="18" charset="-78"/>
              </a:rPr>
              <a:t>Pas tout le monde participe au mouvement.</a:t>
            </a:r>
          </a:p>
          <a:p>
            <a:pPr>
              <a:buNone/>
            </a:pPr>
            <a:r>
              <a:rPr lang="fr-FR" sz="2400" dirty="0" smtClean="0">
                <a:solidFill>
                  <a:srgbClr val="0070C0"/>
                </a:solidFill>
                <a:latin typeface="Andalus" pitchFamily="18" charset="-78"/>
                <a:cs typeface="Andalus" pitchFamily="18" charset="-78"/>
              </a:rPr>
              <a:t>Cela commence avec de simple exercice qui fini par aller trop loin.</a:t>
            </a:r>
          </a:p>
          <a:p>
            <a:pPr>
              <a:buNone/>
            </a:pPr>
            <a:r>
              <a:rPr lang="fr-FR" sz="2400" dirty="0" smtClean="0">
                <a:solidFill>
                  <a:srgbClr val="0070C0"/>
                </a:solidFill>
                <a:latin typeface="Andalus" pitchFamily="18" charset="-78"/>
                <a:cs typeface="Andalus" pitchFamily="18" charset="-78"/>
              </a:rPr>
              <a:t> Le professeur voulait démontré aux élèves que la dictature n’est pas bien en faisant cette expérience.</a:t>
            </a:r>
            <a:endParaRPr lang="fr-FR" sz="2400" dirty="0">
              <a:solidFill>
                <a:srgbClr val="0070C0"/>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Baskerville Old Face" pitchFamily="18" charset="0"/>
              </a:rPr>
              <a:t>Le début du livre par rapport au début du film.</a:t>
            </a:r>
            <a:endParaRPr lang="fr-FR" u="sng" dirty="0">
              <a:latin typeface="Baskerville Old Face" pitchFamily="18" charset="0"/>
            </a:endParaRPr>
          </a:p>
        </p:txBody>
      </p:sp>
      <p:sp>
        <p:nvSpPr>
          <p:cNvPr id="3" name="Espace réservé du contenu 2"/>
          <p:cNvSpPr>
            <a:spLocks noGrp="1"/>
          </p:cNvSpPr>
          <p:nvPr>
            <p:ph idx="1"/>
          </p:nvPr>
        </p:nvSpPr>
        <p:spPr/>
        <p:txBody>
          <a:bodyPr>
            <a:normAutofit fontScale="92500" lnSpcReduction="10000"/>
          </a:bodyPr>
          <a:lstStyle/>
          <a:p>
            <a:r>
              <a:rPr lang="fr-FR" dirty="0" smtClean="0">
                <a:solidFill>
                  <a:srgbClr val="0070C0"/>
                </a:solidFill>
                <a:latin typeface="Andalus" pitchFamily="18" charset="-78"/>
                <a:cs typeface="Andalus" pitchFamily="18" charset="-78"/>
              </a:rPr>
              <a:t>L</a:t>
            </a:r>
            <a:r>
              <a:rPr lang="fr-FR" dirty="0" smtClean="0">
                <a:solidFill>
                  <a:srgbClr val="0070C0"/>
                </a:solidFill>
                <a:latin typeface="Andalus" pitchFamily="18" charset="-78"/>
                <a:cs typeface="Andalus" pitchFamily="18" charset="-78"/>
              </a:rPr>
              <a:t>e </a:t>
            </a:r>
            <a:r>
              <a:rPr lang="fr-FR" dirty="0" smtClean="0">
                <a:solidFill>
                  <a:srgbClr val="0070C0"/>
                </a:solidFill>
                <a:latin typeface="Andalus" pitchFamily="18" charset="-78"/>
                <a:cs typeface="Andalus" pitchFamily="18" charset="-78"/>
              </a:rPr>
              <a:t>début du livre nous présente un professeur qui a du mal à se mettre dans le monde moderne au niveau vestimentaire.</a:t>
            </a:r>
          </a:p>
          <a:p>
            <a:pPr>
              <a:buNone/>
            </a:pPr>
            <a:r>
              <a:rPr lang="fr-FR" dirty="0">
                <a:solidFill>
                  <a:srgbClr val="0070C0"/>
                </a:solidFill>
                <a:latin typeface="Andalus" pitchFamily="18" charset="-78"/>
                <a:cs typeface="Andalus" pitchFamily="18" charset="-78"/>
              </a:rPr>
              <a:t> </a:t>
            </a:r>
            <a:r>
              <a:rPr lang="fr-FR" dirty="0" smtClean="0">
                <a:solidFill>
                  <a:srgbClr val="0070C0"/>
                </a:solidFill>
                <a:latin typeface="Andalus" pitchFamily="18" charset="-78"/>
                <a:cs typeface="Andalus" pitchFamily="18" charset="-78"/>
              </a:rPr>
              <a:t>   </a:t>
            </a:r>
            <a:r>
              <a:rPr lang="fr-FR" dirty="0" smtClean="0">
                <a:solidFill>
                  <a:srgbClr val="0070C0"/>
                </a:solidFill>
                <a:latin typeface="Andalus" pitchFamily="18" charset="-78"/>
                <a:cs typeface="Andalus" pitchFamily="18" charset="-78"/>
              </a:rPr>
              <a:t>On assiste a </a:t>
            </a:r>
            <a:r>
              <a:rPr lang="fr-FR" dirty="0" smtClean="0">
                <a:solidFill>
                  <a:srgbClr val="0070C0"/>
                </a:solidFill>
                <a:latin typeface="Andalus" pitchFamily="18" charset="-78"/>
                <a:cs typeface="Andalus" pitchFamily="18" charset="-78"/>
              </a:rPr>
              <a:t>un </a:t>
            </a:r>
            <a:r>
              <a:rPr lang="fr-FR" dirty="0" smtClean="0">
                <a:solidFill>
                  <a:srgbClr val="0070C0"/>
                </a:solidFill>
                <a:latin typeface="Andalus" pitchFamily="18" charset="-78"/>
                <a:cs typeface="Andalus" pitchFamily="18" charset="-78"/>
              </a:rPr>
              <a:t>cour ennuyeux dont deux filles s’occupent en s’amusant. Il y a aussi le journal du lycée.</a:t>
            </a:r>
          </a:p>
          <a:p>
            <a:r>
              <a:rPr lang="fr-FR" dirty="0" smtClean="0">
                <a:solidFill>
                  <a:srgbClr val="0070C0"/>
                </a:solidFill>
                <a:latin typeface="Andalus" pitchFamily="18" charset="-78"/>
                <a:cs typeface="Andalus" pitchFamily="18" charset="-78"/>
              </a:rPr>
              <a:t> Tandis que dans le film il y a un professeur très moderne et original.</a:t>
            </a:r>
            <a:r>
              <a:rPr lang="fr-FR" dirty="0">
                <a:solidFill>
                  <a:srgbClr val="0070C0"/>
                </a:solidFill>
                <a:latin typeface="Andalus" pitchFamily="18" charset="-78"/>
                <a:cs typeface="Andalus" pitchFamily="18" charset="-78"/>
              </a:rPr>
              <a:t> </a:t>
            </a:r>
            <a:r>
              <a:rPr lang="fr-FR" dirty="0" smtClean="0">
                <a:solidFill>
                  <a:srgbClr val="0070C0"/>
                </a:solidFill>
                <a:latin typeface="Andalus" pitchFamily="18" charset="-78"/>
                <a:cs typeface="Andalus" pitchFamily="18" charset="-78"/>
              </a:rPr>
              <a:t>Il y a beaucoup de personnages et de couples. C’est plutôt dans le monde de la jeunesse (la fête, l’alcool, la drogue)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Baskerville Old Face" pitchFamily="18" charset="0"/>
              </a:rPr>
              <a:t>Les étapes de l’expérience totalitaire</a:t>
            </a:r>
            <a:r>
              <a:rPr lang="fr-FR" u="sng" dirty="0" smtClean="0"/>
              <a:t>.</a:t>
            </a:r>
            <a:endParaRPr lang="fr-FR" u="sng" dirty="0"/>
          </a:p>
        </p:txBody>
      </p:sp>
      <p:sp>
        <p:nvSpPr>
          <p:cNvPr id="3" name="Espace réservé du contenu 2"/>
          <p:cNvSpPr>
            <a:spLocks noGrp="1"/>
          </p:cNvSpPr>
          <p:nvPr>
            <p:ph idx="1"/>
          </p:nvPr>
        </p:nvSpPr>
        <p:spPr/>
        <p:txBody>
          <a:bodyPr/>
          <a:lstStyle/>
          <a:p>
            <a:endParaRPr lang="fr-FR" dirty="0" smtClean="0"/>
          </a:p>
          <a:p>
            <a:r>
              <a:rPr lang="fr-FR" dirty="0" smtClean="0">
                <a:solidFill>
                  <a:srgbClr val="0070C0"/>
                </a:solidFill>
                <a:latin typeface="Andalus" pitchFamily="18" charset="-78"/>
                <a:cs typeface="Andalus" pitchFamily="18" charset="-78"/>
              </a:rPr>
              <a:t>Les élèves utilisent le </a:t>
            </a:r>
            <a:r>
              <a:rPr lang="fr-FR" dirty="0" smtClean="0">
                <a:solidFill>
                  <a:srgbClr val="0070C0"/>
                </a:solidFill>
                <a:latin typeface="Andalus" pitchFamily="18" charset="-78"/>
                <a:cs typeface="Andalus" pitchFamily="18" charset="-78"/>
              </a:rPr>
              <a:t>slogan </a:t>
            </a:r>
            <a:r>
              <a:rPr lang="fr-FR" dirty="0" smtClean="0">
                <a:solidFill>
                  <a:srgbClr val="0070C0"/>
                </a:solidFill>
                <a:latin typeface="Andalus" pitchFamily="18" charset="-78"/>
                <a:cs typeface="Andalus" pitchFamily="18" charset="-78"/>
              </a:rPr>
              <a:t>et le salut en présence d’un membre de la Vague et d’un évènement commun entre tous ce qui fait partie du groupe et aussi quand ils croissaient Mr Ross ce comportement était immédiat.</a:t>
            </a:r>
            <a:endParaRPr lang="fr-FR" dirty="0">
              <a:solidFill>
                <a:srgbClr val="0070C0"/>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latin typeface="Baskerville Old Face" pitchFamily="18" charset="0"/>
              </a:rPr>
              <a:t>La fin du livre</a:t>
            </a:r>
            <a:endParaRPr lang="fr-FR" u="sng" dirty="0">
              <a:latin typeface="Baskerville Old Face" pitchFamily="18" charset="0"/>
            </a:endParaRPr>
          </a:p>
        </p:txBody>
      </p:sp>
      <p:sp>
        <p:nvSpPr>
          <p:cNvPr id="3" name="Espace réservé du contenu 2"/>
          <p:cNvSpPr>
            <a:spLocks noGrp="1"/>
          </p:cNvSpPr>
          <p:nvPr>
            <p:ph idx="1"/>
          </p:nvPr>
        </p:nvSpPr>
        <p:spPr/>
        <p:txBody>
          <a:bodyPr/>
          <a:lstStyle/>
          <a:p>
            <a:r>
              <a:rPr lang="fr-FR" dirty="0" smtClean="0">
                <a:solidFill>
                  <a:srgbClr val="0070C0"/>
                </a:solidFill>
                <a:latin typeface="Andalus" pitchFamily="18" charset="-78"/>
                <a:cs typeface="Andalus" pitchFamily="18" charset="-78"/>
              </a:rPr>
              <a:t>Mr </a:t>
            </a:r>
            <a:r>
              <a:rPr lang="fr-FR" dirty="0" smtClean="0">
                <a:solidFill>
                  <a:srgbClr val="0070C0"/>
                </a:solidFill>
                <a:latin typeface="Andalus" pitchFamily="18" charset="-78"/>
                <a:cs typeface="Andalus" pitchFamily="18" charset="-78"/>
              </a:rPr>
              <a:t>Ross met fin à cette expérience </a:t>
            </a:r>
            <a:r>
              <a:rPr lang="fr-FR" dirty="0" smtClean="0">
                <a:solidFill>
                  <a:srgbClr val="0070C0"/>
                </a:solidFill>
                <a:latin typeface="Andalus" pitchFamily="18" charset="-78"/>
                <a:cs typeface="Andalus" pitchFamily="18" charset="-78"/>
              </a:rPr>
              <a:t>de manière très bien </a:t>
            </a:r>
            <a:r>
              <a:rPr lang="fr-FR" dirty="0" smtClean="0">
                <a:solidFill>
                  <a:srgbClr val="0070C0"/>
                </a:solidFill>
                <a:latin typeface="Andalus" pitchFamily="18" charset="-78"/>
                <a:cs typeface="Andalus" pitchFamily="18" charset="-78"/>
              </a:rPr>
              <a:t>organisé a l’aide de quelque </a:t>
            </a:r>
            <a:r>
              <a:rPr lang="fr-FR" dirty="0" smtClean="0">
                <a:solidFill>
                  <a:srgbClr val="0070C0"/>
                </a:solidFill>
                <a:latin typeface="Andalus" pitchFamily="18" charset="-78"/>
                <a:cs typeface="Andalus" pitchFamily="18" charset="-78"/>
              </a:rPr>
              <a:t>élèves membre ou non membre </a:t>
            </a:r>
            <a:r>
              <a:rPr lang="fr-FR" dirty="0" smtClean="0">
                <a:solidFill>
                  <a:srgbClr val="0070C0"/>
                </a:solidFill>
                <a:latin typeface="Andalus" pitchFamily="18" charset="-78"/>
                <a:cs typeface="Andalus" pitchFamily="18" charset="-78"/>
              </a:rPr>
              <a:t>du groupe afin de donner une bonne leçon aux élèves qui faisaient parti du groupe « La Vague ». Ces élèves bouleversé fondit en larme et se regardèrent entre eux d’un aire honteux en se faufilant vers la </a:t>
            </a:r>
            <a:r>
              <a:rPr lang="fr-FR" dirty="0" smtClean="0">
                <a:solidFill>
                  <a:srgbClr val="0070C0"/>
                </a:solidFill>
                <a:latin typeface="Andalus" pitchFamily="18" charset="-78"/>
                <a:cs typeface="Andalus" pitchFamily="18" charset="-78"/>
              </a:rPr>
              <a:t>sortie</a:t>
            </a:r>
            <a:r>
              <a:rPr lang="fr-FR" dirty="0" smtClean="0">
                <a:solidFill>
                  <a:srgbClr val="0070C0"/>
                </a:solidFill>
                <a:latin typeface="Andalus" pitchFamily="18" charset="-78"/>
                <a:cs typeface="Andalus" pitchFamily="18" charset="-78"/>
              </a:rPr>
              <a:t> </a:t>
            </a:r>
            <a:r>
              <a:rPr lang="fr-FR" dirty="0" smtClean="0">
                <a:solidFill>
                  <a:srgbClr val="0070C0"/>
                </a:solidFill>
                <a:latin typeface="Andalus" pitchFamily="18" charset="-78"/>
                <a:cs typeface="Andalus" pitchFamily="18" charset="-78"/>
              </a:rPr>
              <a:t>qui étaient bien sécurisé.</a:t>
            </a:r>
            <a:r>
              <a:rPr lang="fr-FR" dirty="0" smtClean="0">
                <a:solidFill>
                  <a:srgbClr val="0070C0"/>
                </a:solidFill>
                <a:latin typeface="Andalus" pitchFamily="18" charset="-78"/>
                <a:cs typeface="Andalus" pitchFamily="18" charset="-78"/>
              </a:rPr>
              <a:t> </a:t>
            </a:r>
            <a:endParaRPr lang="fr-FR" dirty="0" smtClean="0">
              <a:solidFill>
                <a:srgbClr val="0070C0"/>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latin typeface="Baskerville Old Face" pitchFamily="18" charset="0"/>
              </a:rPr>
              <a:t>Conclusion: Mon ressentie</a:t>
            </a:r>
            <a:endParaRPr lang="fr-FR" u="sng" dirty="0">
              <a:latin typeface="Baskerville Old Face" pitchFamily="18" charset="0"/>
            </a:endParaRPr>
          </a:p>
        </p:txBody>
      </p:sp>
      <p:sp>
        <p:nvSpPr>
          <p:cNvPr id="3" name="Espace réservé du contenu 2"/>
          <p:cNvSpPr>
            <a:spLocks noGrp="1"/>
          </p:cNvSpPr>
          <p:nvPr>
            <p:ph idx="1"/>
          </p:nvPr>
        </p:nvSpPr>
        <p:spPr/>
        <p:txBody>
          <a:bodyPr/>
          <a:lstStyle/>
          <a:p>
            <a:r>
              <a:rPr lang="fr-FR" dirty="0" smtClean="0">
                <a:solidFill>
                  <a:srgbClr val="0070C0"/>
                </a:solidFill>
                <a:latin typeface="Andalus" pitchFamily="18" charset="-78"/>
                <a:cs typeface="Andalus" pitchFamily="18" charset="-78"/>
              </a:rPr>
              <a:t>J’ai étais vraiment touchée car ses élèves étaient fièrent d’avoir mis en œuvre leurs expériences qui leurs tenaient à cœur et qui à permis à certain de reprendre confiance en eux. </a:t>
            </a:r>
            <a:r>
              <a:rPr lang="fr-FR" smtClean="0">
                <a:solidFill>
                  <a:srgbClr val="0070C0"/>
                </a:solidFill>
                <a:latin typeface="Andalus" pitchFamily="18" charset="-78"/>
                <a:cs typeface="Andalus" pitchFamily="18" charset="-78"/>
              </a:rPr>
              <a:t>Ils </a:t>
            </a:r>
            <a:r>
              <a:rPr lang="fr-FR" smtClean="0">
                <a:solidFill>
                  <a:srgbClr val="0070C0"/>
                </a:solidFill>
                <a:latin typeface="Andalus" pitchFamily="18" charset="-78"/>
                <a:cs typeface="Andalus" pitchFamily="18" charset="-78"/>
              </a:rPr>
              <a:t>consacraient </a:t>
            </a:r>
            <a:r>
              <a:rPr lang="fr-FR" dirty="0" smtClean="0">
                <a:solidFill>
                  <a:srgbClr val="0070C0"/>
                </a:solidFill>
                <a:latin typeface="Andalus" pitchFamily="18" charset="-78"/>
                <a:cs typeface="Andalus" pitchFamily="18" charset="-78"/>
              </a:rPr>
              <a:t>tout leurs temps pour ce mouvement qui au final se termine brutalement. </a:t>
            </a:r>
          </a:p>
          <a:p>
            <a:pPr>
              <a:buNone/>
            </a:pPr>
            <a:r>
              <a:rPr lang="fr-FR" dirty="0" smtClean="0"/>
              <a:t>                                             Rivière Océane 3emk</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355</Words>
  <Application>Microsoft Office PowerPoint</Application>
  <PresentationFormat>Affichage à l'écran (4:3)</PresentationFormat>
  <Paragraphs>28</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Histoire des arts La Vague (Livre/Film)</vt:lpstr>
      <vt:lpstr>EXPOSE Comparaison avec le livre (ressemblances/différences )</vt:lpstr>
      <vt:lpstr>Le début du livre par rapport au début du film.</vt:lpstr>
      <vt:lpstr>Les étapes de l’expérience totalitaire.</vt:lpstr>
      <vt:lpstr>La fin du livre</vt:lpstr>
      <vt:lpstr>Conclusion: Mon ressentie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Histoire des arts La Vague (Livre/Film)</dc:title>
  <dc:creator>MissOcéana</dc:creator>
  <cp:lastModifiedBy>MissOcéana</cp:lastModifiedBy>
  <cp:revision>24</cp:revision>
  <dcterms:created xsi:type="dcterms:W3CDTF">2014-01-07T07:25:53Z</dcterms:created>
  <dcterms:modified xsi:type="dcterms:W3CDTF">2014-01-20T16:31:33Z</dcterms:modified>
</cp:coreProperties>
</file>